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75" r:id="rId4"/>
    <p:sldId id="259" r:id="rId5"/>
    <p:sldId id="272" r:id="rId6"/>
    <p:sldId id="270" r:id="rId7"/>
    <p:sldId id="271" r:id="rId8"/>
    <p:sldId id="268" r:id="rId9"/>
    <p:sldId id="263" r:id="rId10"/>
    <p:sldId id="276" r:id="rId11"/>
    <p:sldId id="258" r:id="rId12"/>
    <p:sldId id="281" r:id="rId13"/>
    <p:sldId id="288" r:id="rId14"/>
    <p:sldId id="260" r:id="rId15"/>
    <p:sldId id="269" r:id="rId16"/>
    <p:sldId id="274" r:id="rId17"/>
    <p:sldId id="287" r:id="rId18"/>
    <p:sldId id="286" r:id="rId19"/>
    <p:sldId id="289" r:id="rId20"/>
    <p:sldId id="277" r:id="rId21"/>
    <p:sldId id="261" r:id="rId22"/>
    <p:sldId id="273" r:id="rId23"/>
    <p:sldId id="279" r:id="rId24"/>
    <p:sldId id="293" r:id="rId25"/>
    <p:sldId id="278" r:id="rId26"/>
    <p:sldId id="290" r:id="rId27"/>
    <p:sldId id="262" r:id="rId28"/>
    <p:sldId id="291" r:id="rId29"/>
    <p:sldId id="283" r:id="rId30"/>
    <p:sldId id="280" r:id="rId31"/>
    <p:sldId id="264" r:id="rId32"/>
    <p:sldId id="265" r:id="rId33"/>
    <p:sldId id="284" r:id="rId34"/>
    <p:sldId id="266" r:id="rId35"/>
    <p:sldId id="282" r:id="rId36"/>
    <p:sldId id="292" r:id="rId37"/>
    <p:sldId id="285" r:id="rId38"/>
    <p:sldId id="267" r:id="rId39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4735"/>
    <a:srgbClr val="EA3627"/>
    <a:srgbClr val="2C5A7B"/>
    <a:srgbClr val="DB2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268" autoAdjust="0"/>
  </p:normalViewPr>
  <p:slideViewPr>
    <p:cSldViewPr snapToGrid="0">
      <p:cViewPr varScale="1">
        <p:scale>
          <a:sx n="68" d="100"/>
          <a:sy n="68" d="100"/>
        </p:scale>
        <p:origin x="12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23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75240F-E779-45E0-9402-F65B9E118B3F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34ED0-10CD-4887-BB75-FD0293FFF2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5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ourse.southlondonmakerspace.org/c/documents/rules/11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ourse.southlondonmakerspace.org/c/introductions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iscourse.southlondonmakerspace.org/c/documents/how-to/64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ourse.southlondonmakerspace.org/c/documents/tools/8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ourse.southlondonmakerspace.org/c/inductions/99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iscourse.southlondonmakerspace.org/t/makerbuddies/24367" TargetMode="External"/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discourse.southlondonmakerspace.org/c/projects" TargetMode="External"/><Relationship Id="rId4" Type="http://schemas.openxmlformats.org/officeDocument/2006/relationships/hyperlink" Target="https://discourse.southlondonmakerspace.org/t/courses-at-slms/47253/2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34ED0-10CD-4887-BB75-FD0293FFF20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922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https://discourse.southlondonmakerspace.org/c/documents/rules/11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34ED0-10CD-4887-BB75-FD0293FFF20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6104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u="sng" dirty="0">
                <a:hlinkClick r:id="rId3"/>
              </a:rPr>
              <a:t>https://discourse.southlondonmakerspace.org/t/membership-system-guide-enrolling-a-tag/8591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u="sng" dirty="0">
                <a:hlinkClick r:id="rId3"/>
              </a:rPr>
              <a:t>https://discourse.southlondonmakerspace.org/c/introductions</a:t>
            </a:r>
            <a:endParaRPr lang="en-GB" u="sng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u="sng" dirty="0">
                <a:hlinkClick r:id="rId4"/>
              </a:rPr>
              <a:t>https://discourse.southlondonmakerspace.org/c/documents/how-to/64</a:t>
            </a:r>
            <a:r>
              <a:rPr lang="en-GB" dirty="0"/>
              <a:t> 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34ED0-10CD-4887-BB75-FD0293FFF20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364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https://discourse.southlondonmakerspace.org/</a:t>
            </a:r>
          </a:p>
          <a:p>
            <a:endParaRPr lang="en-GB" dirty="0"/>
          </a:p>
          <a:p>
            <a:r>
              <a:rPr lang="en-GB" dirty="0"/>
              <a:t>Installation:</a:t>
            </a:r>
          </a:p>
          <a:p>
            <a:pPr marL="228600" indent="-228600">
              <a:buAutoNum type="arabicPeriod"/>
            </a:pPr>
            <a:r>
              <a:rPr lang="en-GB" dirty="0"/>
              <a:t>Open the discourse site in your mobile browser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2. Start the install</a:t>
            </a:r>
          </a:p>
          <a:p>
            <a:r>
              <a:rPr lang="en-GB" dirty="0"/>
              <a:t>iOS - Share / Add to Home screen</a:t>
            </a:r>
          </a:p>
          <a:p>
            <a:r>
              <a:rPr lang="en-GB" dirty="0"/>
              <a:t>Android - 3-dot button / Install app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Change the default screen:</a:t>
            </a:r>
          </a:p>
          <a:p>
            <a:pPr marL="228600" indent="-228600">
              <a:buAutoNum type="arabicPeriod"/>
            </a:pPr>
            <a:r>
              <a:rPr lang="en-GB" dirty="0"/>
              <a:t>Profile icon</a:t>
            </a:r>
          </a:p>
          <a:p>
            <a:pPr marL="228600" indent="-228600">
              <a:buAutoNum type="arabicPeriod"/>
            </a:pPr>
            <a:r>
              <a:rPr lang="en-GB" dirty="0"/>
              <a:t>Profile button</a:t>
            </a:r>
          </a:p>
          <a:p>
            <a:pPr marL="228600" indent="-228600">
              <a:buAutoNum type="arabicPeriod"/>
            </a:pPr>
            <a:r>
              <a:rPr lang="en-GB" dirty="0"/>
              <a:t>Preferences</a:t>
            </a:r>
          </a:p>
          <a:p>
            <a:pPr marL="228600" indent="-228600">
              <a:buAutoNum type="arabicPeriod"/>
            </a:pPr>
            <a:r>
              <a:rPr lang="en-GB" dirty="0"/>
              <a:t>Interface</a:t>
            </a:r>
          </a:p>
          <a:p>
            <a:pPr marL="228600" indent="-228600">
              <a:buAutoNum type="arabicPeriod"/>
            </a:pPr>
            <a:r>
              <a:rPr lang="en-GB" dirty="0"/>
              <a:t>Default home page = Latest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34ED0-10CD-4887-BB75-FD0293FFF20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187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720E4-00FF-AEFF-8035-2B867299C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2F8A03-6B46-1866-D577-B1D62B9006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4AAF12-1EED-D37E-83AC-C43CDF71D4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https://discourse.southlondonmakerspace.org/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4D4095-94B4-F937-1201-3CA2C6AB23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34ED0-10CD-4887-BB75-FD0293FFF20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148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AE505-7353-CC8F-CD45-417F28369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0707E3-C1D4-CAF1-005D-9569B6CA86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23A483-0A30-E050-2061-94B7858D57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https://discourse.southlondonmakerspace.org/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84ED18-EACB-40C1-1177-DB06CE4A1E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34ED0-10CD-4887-BB75-FD0293FFF20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744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https://discourse.southlondonmakerspace.org/t/how-to-get-shutter-access/21084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34ED0-10CD-4887-BB75-FD0293FFF20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670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34ED0-10CD-4887-BB75-FD0293FFF20C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959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en-GB" u="sng" dirty="0">
                <a:hlinkClick r:id="rId3"/>
              </a:rPr>
              <a:t>https://discourse.southlondonmakerspace.org/c/documents/tools/8</a:t>
            </a:r>
            <a:r>
              <a:rPr lang="en-GB" dirty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34ED0-10CD-4887-BB75-FD0293FFF20C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517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https://discourse.southlondonmakerspace.org/c/inductions/99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34ED0-10CD-4887-BB75-FD0293FFF20C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361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https://discourse.southlondonmakerspace.org/t/suppliers-directory-where-to-get-parts-materials-and-services/2907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34ED0-10CD-4887-BB75-FD0293FFF20C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280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 fontAlgn="base"/>
            <a:r>
              <a:rPr lang="en-GB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https://discourse.southlondonmakerspace.org/t/makerbuddies/24367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 rtl="0" fontAlgn="base"/>
            <a:r>
              <a:rPr lang="en-GB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https://discourse.southlondonmakerspace.org/t/courses-at-slms/47253/2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 rtl="0" fontAlgn="base"/>
            <a:r>
              <a:rPr lang="en-GB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https://discourse.southlondonmakerspace.org/c/projects</a:t>
            </a:r>
            <a:endParaRPr lang="en-GB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A34ED0-10CD-4887-BB75-FD0293FFF20C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836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956A-320A-8919-FFDC-ADD619921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B2723"/>
                </a:solidFill>
                <a:latin typeface="Dosis" panose="02010203020202060003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DA7405-1A93-D3B4-6868-3AC564DFB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ABE4-4F0E-B550-0ACE-DAAF0ED94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4A4A6-792D-485D-95CE-325604017EC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1ADEB-6EFD-D604-77FC-5EEDCAA9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98226-5AA9-6202-BF80-7C36D84FF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5DFC-CC6D-42B0-A816-3FE59CBD6D73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South London Makerspace – South London Makerspace is a non-profit social  community workshop">
            <a:extLst>
              <a:ext uri="{FF2B5EF4-FFF2-40B4-BE49-F238E27FC236}">
                <a16:creationId xmlns:a16="http://schemas.microsoft.com/office/drawing/2014/main" id="{C503B434-C31E-D29A-6682-980E8C5BB4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2570" y="6000005"/>
            <a:ext cx="2040890" cy="7194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042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E2B6C-E605-A06E-845E-763E1EE32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B2723"/>
                </a:solidFill>
                <a:latin typeface="Dosis" panose="02010203020202060003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57CD1-4376-3154-7548-3C49D1FE8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latin typeface="Dosis" panose="02010203020202060003" pitchFamily="2" charset="0"/>
              </a:defRPr>
            </a:lvl1pPr>
            <a:lvl2pPr>
              <a:defRPr>
                <a:latin typeface="Dosis" panose="02010203020202060003" pitchFamily="2" charset="0"/>
              </a:defRPr>
            </a:lvl2pPr>
            <a:lvl3pPr>
              <a:defRPr>
                <a:latin typeface="Dosis" panose="02010203020202060003" pitchFamily="2" charset="0"/>
              </a:defRPr>
            </a:lvl3pPr>
            <a:lvl4pPr>
              <a:defRPr>
                <a:latin typeface="Dosis" panose="02010203020202060003" pitchFamily="2" charset="0"/>
              </a:defRPr>
            </a:lvl4pPr>
            <a:lvl5pPr>
              <a:defRPr>
                <a:latin typeface="Dosis" panose="0201020302020206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E3A97-C60F-1F91-C3CF-5764EAB56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4A4A6-792D-485D-95CE-325604017EC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3C394-EADB-EEF7-7908-762C824A5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E29CF-7185-C02F-7467-F42656D11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5DFC-CC6D-42B0-A816-3FE59CBD6D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634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2BA25-3ECC-61A2-B24B-106805A8D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058698"/>
          </a:xfrm>
        </p:spPr>
        <p:txBody>
          <a:bodyPr anchor="b">
            <a:noAutofit/>
          </a:bodyPr>
          <a:lstStyle>
            <a:lvl1pPr algn="ctr">
              <a:defRPr sz="8800">
                <a:solidFill>
                  <a:srgbClr val="DB2723"/>
                </a:solidFill>
                <a:latin typeface="Dosis" panose="02010203020202060003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54386F-F4E0-E9F2-F4EA-058AC0004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Dosis" panose="02010203020202060003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87F54-9023-6E4E-1AC0-AB4FCA316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4A4A6-792D-485D-95CE-325604017EC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55FDD-BE2A-7A60-5E4F-1EA345985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69953-ECD3-C4A6-0518-AAC176DCB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5DFC-CC6D-42B0-A816-3FE59CBD6D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9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6B28C-B83B-A413-FF30-448A780F8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2994A-37EE-50BD-0AE3-99298B7A3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61E34-457F-D61B-AB66-FEE74E589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5814E-1981-6009-2B3C-3D9283E19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4A4A6-792D-485D-95CE-325604017EC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B85F56-D32F-5C0C-D034-43D564D56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B2B1D0-D9F9-0F0F-41D1-AF256D4B3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5DFC-CC6D-42B0-A816-3FE59CBD6D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383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25F6C-5223-DFAF-95AA-53A97A663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A5470-FFF7-F3E5-50CE-FF7ADD836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BD8871-A5F0-39E9-1931-EF59DE3E3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7C7659-CD0F-17A8-71C7-8727DBC9EF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010FC2-EDC6-B708-91EE-B7FAC974FE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588F90-327E-9A2C-0B9A-619E7BE51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4A4A6-792D-485D-95CE-325604017EC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8B7E2D-EAB5-99FD-1662-DF2EBEC53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71A497-8272-12BE-67FC-4820FE796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5DFC-CC6D-42B0-A816-3FE59CBD6D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0269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7AD0E-6D71-FD04-FBE0-4D639970A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D53146-311F-D454-EAE9-24B2AFEC2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4A4A6-792D-485D-95CE-325604017EC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A85F-DCDA-D41A-EBFB-301A8BF98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9EE393-F26A-78F0-99C5-D8EEE9FFB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5DFC-CC6D-42B0-A816-3FE59CBD6D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36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37AFAD-D4AF-5CD7-22B0-5E417C0BD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4A4A6-792D-485D-95CE-325604017EC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57E01C-5F77-96BD-40A2-E0023256E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7D3DF-E77D-B74D-6EAC-32BB3CDF4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5DFC-CC6D-42B0-A816-3FE59CBD6D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2589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F1439-45AF-2CFD-20FE-52C04A192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038C5-2FD7-DF1A-FBE9-267C5B3F7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DA334-C07D-A3F8-CD2B-58475AA95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C357AB-0239-4A40-B6F6-89FC61AF4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4A4A6-792D-485D-95CE-325604017EC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FA13D2-7BD1-81E1-FBCA-8C984D0C3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6966C3-3ACD-D8F6-9519-A35510B0F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5DFC-CC6D-42B0-A816-3FE59CBD6D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310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9E2E8-F0FB-2D80-DA91-28A9D24AF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33A9A6-9A56-7B2A-226C-265DC7AADA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EED03-8280-5F20-62FB-AC6BE77A9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BABF34-8175-C6BB-63F2-8D1C16B25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4A4A6-792D-485D-95CE-325604017EC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4A0808-129F-07E2-4D52-36B55CE7E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2AD31-97F3-D4F4-68FD-888EA5179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5DFC-CC6D-42B0-A816-3FE59CBD6D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409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6FEC0-118E-B447-98A0-830E91558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9EF9D0-2A44-2A58-A533-0EDEA4E7CD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C02A36-EE12-841F-AFAF-2F89A5FF6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4A4A6-792D-485D-95CE-325604017EC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75A25-C491-296F-39D7-4E53B79AC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46865-A9E7-E336-6EA9-3BFBCB9CF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5DFC-CC6D-42B0-A816-3FE59CBD6D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459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85E46B-4046-9387-FA79-5F6F991DC2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74D10-912A-AFE3-EB62-DE3CC43CF8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A4A6E-F601-811A-73EF-6AE4513E1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4A4A6-792D-485D-95CE-325604017EC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2059D-2E77-EB1F-A4AF-1D924AA9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A47CB-C359-81D0-6F0D-9DAEA7DE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EA5DFC-CC6D-42B0-A816-3FE59CBD6D7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108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199C52-C31F-0CC7-FB5A-DE4BC6E28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40CDB-DDB8-AA8B-09F0-7DB39B292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C0FA2-0905-1B2F-9DF7-89056E8849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64A4A6-792D-485D-95CE-325604017EC1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36607-F64D-4C94-DE0A-B4FC5C10F8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BFD43E-4C77-802B-1C70-B3AD4BDCC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EA5DFC-CC6D-42B0-A816-3FE59CBD6D73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South London Makerspace – South London Makerspace is a non-profit social  community workshop">
            <a:extLst>
              <a:ext uri="{FF2B5EF4-FFF2-40B4-BE49-F238E27FC236}">
                <a16:creationId xmlns:a16="http://schemas.microsoft.com/office/drawing/2014/main" id="{BAEB0F1D-E607-7641-16CA-15A5D124F56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072" y="6273385"/>
            <a:ext cx="1265387" cy="446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558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DB2723"/>
          </a:solidFill>
          <a:latin typeface="Dosis" panose="0201020302020206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Dosis" panose="0201020302020206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Dosis" panose="0201020302020206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Dosis" panose="0201020302020206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osis" panose="0201020302020206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osis" panose="0201020302020206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F7D6A-AA60-0C27-54B3-15CC944694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New Member Orientation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5CCA3-EFDE-AFB3-A3F3-97E054036A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9664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Brendon Hatcher</a:t>
            </a:r>
            <a:endParaRPr lang="en-GB" sz="2000" dirty="0"/>
          </a:p>
          <a:p>
            <a:r>
              <a:rPr lang="en-GB" sz="2000" dirty="0"/>
              <a:t>All links and sources are in the slide notes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>
                <a:latin typeface="Dosis"/>
              </a:rPr>
              <a:t>V3 – 06/10/2026</a:t>
            </a:r>
            <a:endParaRPr lang="en-GB" sz="20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580E9F1-70C8-6493-5B1D-2155EC5F0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406" y="5138333"/>
            <a:ext cx="1707187" cy="59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855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A2F21-EEC0-527E-0FEA-3ABF686E2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8789C-6994-EAD2-CED2-526BA3137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GB" dirty="0"/>
              <a:t>Me – member for 7 years, </a:t>
            </a:r>
            <a:r>
              <a:rPr lang="en-GB" dirty="0" err="1"/>
              <a:t>lasertech</a:t>
            </a:r>
            <a:r>
              <a:rPr lang="en-GB" dirty="0"/>
              <a:t>, open days, courses</a:t>
            </a:r>
          </a:p>
          <a:p>
            <a:pPr lvl="0" fontAlgn="base"/>
            <a:r>
              <a:rPr lang="en-GB" dirty="0"/>
              <a:t>Goals – help you use the space and online resources as quickly as possible</a:t>
            </a:r>
          </a:p>
          <a:p>
            <a:pPr lvl="0" fontAlgn="base"/>
            <a:r>
              <a:rPr lang="en-GB" dirty="0"/>
              <a:t>Resources – this presentation, with links in the slide notes</a:t>
            </a:r>
          </a:p>
          <a:p>
            <a:pPr lvl="0" fontAlgn="base"/>
            <a:endParaRPr lang="en-GB" dirty="0"/>
          </a:p>
          <a:p>
            <a:pPr lvl="0" fontAlgn="base"/>
            <a:r>
              <a:rPr lang="en-GB" dirty="0"/>
              <a:t>Login to discourse if you want to follow with me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7409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CA586-8858-BC17-37E5-B2BFCF336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Understanding SLMS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1105B8-9617-7BE6-F2FB-2B90287C18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38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554B-8459-EAE2-E701-05F4FAB52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Member-run organisation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28D18-60D7-0924-2984-52688CBCB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45878"/>
          </a:xfrm>
        </p:spPr>
        <p:txBody>
          <a:bodyPr>
            <a:normAutofit/>
          </a:bodyPr>
          <a:lstStyle/>
          <a:p>
            <a:pPr fontAlgn="base"/>
            <a:r>
              <a:rPr lang="en-GB" dirty="0"/>
              <a:t>Access</a:t>
            </a:r>
          </a:p>
          <a:p>
            <a:pPr lvl="1" fontAlgn="base"/>
            <a:r>
              <a:rPr lang="en-GB" dirty="0"/>
              <a:t>No “business hours”</a:t>
            </a:r>
          </a:p>
          <a:p>
            <a:pPr lvl="1" fontAlgn="base"/>
            <a:r>
              <a:rPr lang="en-GB" dirty="0"/>
              <a:t>No “staff on site”</a:t>
            </a:r>
          </a:p>
          <a:p>
            <a:pPr lvl="1" fontAlgn="base"/>
            <a:endParaRPr lang="en-GB" dirty="0"/>
          </a:p>
          <a:p>
            <a:pPr fontAlgn="base"/>
            <a:r>
              <a:rPr lang="en-GB" dirty="0"/>
              <a:t>Tool maintenance &amp; repair</a:t>
            </a:r>
          </a:p>
          <a:p>
            <a:pPr lvl="1" fontAlgn="base"/>
            <a:r>
              <a:rPr lang="en-GB" dirty="0"/>
              <a:t>Done when someone is available to do it</a:t>
            </a:r>
          </a:p>
          <a:p>
            <a:pPr lvl="1" fontAlgn="base"/>
            <a:endParaRPr lang="en-GB" dirty="0"/>
          </a:p>
          <a:p>
            <a:pPr lvl="0" fontAlgn="base"/>
            <a:r>
              <a:rPr lang="en-GB" dirty="0"/>
              <a:t>Restrictions on commercial use</a:t>
            </a:r>
          </a:p>
          <a:p>
            <a:pPr lvl="1" fontAlgn="base"/>
            <a:r>
              <a:rPr lang="en-GB" dirty="0"/>
              <a:t>Due to constraints above and shared access to tools</a:t>
            </a:r>
          </a:p>
          <a:p>
            <a:pPr lvl="1" fontAlgn="base"/>
            <a:r>
              <a:rPr lang="en-GB" dirty="0"/>
              <a:t>Prototyping is welcome</a:t>
            </a:r>
          </a:p>
        </p:txBody>
      </p:sp>
    </p:spTree>
    <p:extLst>
      <p:ext uri="{BB962C8B-B14F-4D97-AF65-F5344CB8AC3E}">
        <p14:creationId xmlns:p14="http://schemas.microsoft.com/office/powerpoint/2010/main" val="83366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85E0F-7C1B-13FF-D4C3-473C26633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Member-run organisation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52770-D1EB-6CE2-D5E1-F7BBD8900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GB" dirty="0"/>
              <a:t>Volunteering</a:t>
            </a:r>
          </a:p>
          <a:p>
            <a:pPr lvl="1" fontAlgn="base"/>
            <a:r>
              <a:rPr lang="en-GB" dirty="0"/>
              <a:t>Encouraged</a:t>
            </a:r>
          </a:p>
          <a:p>
            <a:pPr lvl="1" fontAlgn="base"/>
            <a:r>
              <a:rPr lang="en-GB" dirty="0"/>
              <a:t>Opportunities posted on Discourse</a:t>
            </a:r>
          </a:p>
          <a:p>
            <a:pPr lvl="1"/>
            <a:endParaRPr lang="en-GB" dirty="0"/>
          </a:p>
          <a:p>
            <a:r>
              <a:rPr lang="en-GB" dirty="0"/>
              <a:t>Cleaning and tidying</a:t>
            </a:r>
          </a:p>
          <a:p>
            <a:pPr lvl="1"/>
            <a:r>
              <a:rPr lang="en-GB" dirty="0"/>
              <a:t>Essential that you clean and tidy your work area and return tools to original location</a:t>
            </a:r>
          </a:p>
          <a:p>
            <a:pPr lvl="1"/>
            <a:r>
              <a:rPr lang="en-GB" dirty="0"/>
              <a:t>Deep clean done weekly</a:t>
            </a:r>
          </a:p>
          <a:p>
            <a:pPr lvl="1"/>
            <a:r>
              <a:rPr lang="en-GB" dirty="0"/>
              <a:t>NO FOOD WASTE outside of the food waste bins – rats!!!</a:t>
            </a:r>
          </a:p>
        </p:txBody>
      </p:sp>
    </p:spTree>
    <p:extLst>
      <p:ext uri="{BB962C8B-B14F-4D97-AF65-F5344CB8AC3E}">
        <p14:creationId xmlns:p14="http://schemas.microsoft.com/office/powerpoint/2010/main" val="2067570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B7692-F884-A2D8-A1F0-E6B9E0035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95A98-DAE1-883F-0FC0-0004D1093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Governance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E9FF5-7792-EB90-713A-75EF897F01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GB" dirty="0"/>
              <a:t>Non-profit company limited by guarantee</a:t>
            </a:r>
          </a:p>
          <a:p>
            <a:pPr fontAlgn="base"/>
            <a:r>
              <a:rPr lang="en-GB" dirty="0"/>
              <a:t>3 directors</a:t>
            </a:r>
          </a:p>
          <a:p>
            <a:pPr lvl="1" fontAlgn="base"/>
            <a:r>
              <a:rPr lang="en-GB" dirty="0"/>
              <a:t>Legal and financial operation</a:t>
            </a:r>
          </a:p>
          <a:p>
            <a:pPr fontAlgn="base"/>
            <a:r>
              <a:rPr lang="en-GB" dirty="0"/>
              <a:t>Other roles</a:t>
            </a:r>
          </a:p>
          <a:p>
            <a:pPr lvl="1" fontAlgn="base"/>
            <a:r>
              <a:rPr lang="en-GB" dirty="0"/>
              <a:t>Secretary</a:t>
            </a:r>
          </a:p>
          <a:p>
            <a:pPr lvl="1" fontAlgn="base"/>
            <a:r>
              <a:rPr lang="en-GB" dirty="0"/>
              <a:t>Treasurer</a:t>
            </a:r>
          </a:p>
          <a:p>
            <a:pPr lvl="1" fontAlgn="base"/>
            <a:r>
              <a:rPr lang="en-GB" dirty="0"/>
              <a:t>Systems</a:t>
            </a:r>
          </a:p>
          <a:p>
            <a:pPr lvl="1" fontAlgn="base"/>
            <a:r>
              <a:rPr lang="en-GB" dirty="0"/>
              <a:t>Welcome &amp; membership management</a:t>
            </a:r>
          </a:p>
          <a:p>
            <a:pPr fontAlgn="base"/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F2036D-9AE2-9378-5CEB-1253AA140E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1" fontAlgn="base"/>
            <a:r>
              <a:rPr lang="en-GB" dirty="0"/>
              <a:t>Marketing and events</a:t>
            </a:r>
          </a:p>
          <a:p>
            <a:pPr lvl="1" fontAlgn="base"/>
            <a:r>
              <a:rPr lang="en-GB" dirty="0"/>
              <a:t>Discourse moderators</a:t>
            </a:r>
          </a:p>
          <a:p>
            <a:pPr lvl="1" fontAlgn="base"/>
            <a:endParaRPr lang="en-GB" dirty="0"/>
          </a:p>
          <a:p>
            <a:pPr fontAlgn="base"/>
            <a:r>
              <a:rPr lang="en-GB" dirty="0"/>
              <a:t>Techs</a:t>
            </a:r>
          </a:p>
          <a:p>
            <a:pPr lvl="1" fontAlgn="base"/>
            <a:r>
              <a:rPr lang="en-GB" dirty="0"/>
              <a:t>Delegated responsibility for specific spaces and tools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2001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34640-E2AF-1928-8329-70B7C822F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12D51-6FD1-30F4-2D7B-8A9E2F94F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4EA8B-AC6C-C9F0-D0AE-5CDF89A24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GB" dirty="0"/>
              <a:t>Meetups</a:t>
            </a:r>
          </a:p>
          <a:p>
            <a:pPr lvl="1" fontAlgn="base"/>
            <a:r>
              <a:rPr lang="en-GB" dirty="0"/>
              <a:t>Electronics, bike repair, </a:t>
            </a:r>
            <a:r>
              <a:rPr lang="en-GB" dirty="0" err="1"/>
              <a:t>metalshop</a:t>
            </a:r>
            <a:r>
              <a:rPr lang="en-GB" dirty="0"/>
              <a:t> etc</a:t>
            </a:r>
          </a:p>
          <a:p>
            <a:pPr lvl="1" fontAlgn="base"/>
            <a:endParaRPr lang="en-GB" dirty="0"/>
          </a:p>
          <a:p>
            <a:pPr fontAlgn="base"/>
            <a:r>
              <a:rPr lang="en-GB" dirty="0"/>
              <a:t>Member meetings</a:t>
            </a:r>
          </a:p>
          <a:p>
            <a:pPr lvl="1" fontAlgn="base"/>
            <a:r>
              <a:rPr lang="en-GB" dirty="0"/>
              <a:t>Discussions and voting</a:t>
            </a:r>
          </a:p>
          <a:p>
            <a:pPr lvl="1" fontAlgn="base"/>
            <a:endParaRPr lang="en-GB" dirty="0"/>
          </a:p>
          <a:p>
            <a:pPr lvl="0" fontAlgn="base"/>
            <a:r>
              <a:rPr lang="en-GB" dirty="0"/>
              <a:t>Discourse at the heart of it all</a:t>
            </a:r>
          </a:p>
          <a:p>
            <a:pPr lvl="1" fontAlgn="base"/>
            <a:r>
              <a:rPr lang="en-GB" dirty="0"/>
              <a:t>Notifications – tools offline, changes to procedures etc</a:t>
            </a:r>
          </a:p>
          <a:p>
            <a:pPr lvl="1" fontAlgn="base"/>
            <a:r>
              <a:rPr lang="en-GB" dirty="0"/>
              <a:t>Discussions – projects, operations, issues</a:t>
            </a:r>
          </a:p>
        </p:txBody>
      </p:sp>
    </p:spTree>
    <p:extLst>
      <p:ext uri="{BB962C8B-B14F-4D97-AF65-F5344CB8AC3E}">
        <p14:creationId xmlns:p14="http://schemas.microsoft.com/office/powerpoint/2010/main" val="3857699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91735-5DD3-810A-A851-F9DE95980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Volunteering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D26FA-33E9-0DF8-EA04-3ACEE0ED5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GB" dirty="0"/>
              <a:t>Become a tech</a:t>
            </a:r>
          </a:p>
          <a:p>
            <a:pPr lvl="0" fontAlgn="base"/>
            <a:r>
              <a:rPr lang="en-GB" dirty="0"/>
              <a:t>Become an inductor</a:t>
            </a:r>
          </a:p>
          <a:p>
            <a:pPr lvl="0" fontAlgn="base"/>
            <a:r>
              <a:rPr lang="en-GB" dirty="0"/>
              <a:t>Cleanups, repairs, commissioning</a:t>
            </a:r>
          </a:p>
          <a:p>
            <a:pPr lvl="0" fontAlgn="base"/>
            <a:r>
              <a:rPr lang="en-GB" dirty="0"/>
              <a:t>Host open evening tours</a:t>
            </a:r>
          </a:p>
          <a:p>
            <a:pPr lvl="0" fontAlgn="base"/>
            <a:r>
              <a:rPr lang="en-GB" dirty="0"/>
              <a:t>Be a </a:t>
            </a:r>
            <a:r>
              <a:rPr lang="en-GB" dirty="0" err="1"/>
              <a:t>MakerBuddy</a:t>
            </a:r>
            <a:endParaRPr lang="en-GB" dirty="0"/>
          </a:p>
          <a:p>
            <a:pPr lvl="0" fontAlgn="base"/>
            <a:endParaRPr lang="en-GB" dirty="0"/>
          </a:p>
          <a:p>
            <a:pPr fontAlgn="base"/>
            <a:r>
              <a:rPr lang="en-GB" b="1" dirty="0">
                <a:solidFill>
                  <a:srgbClr val="FF0000"/>
                </a:solidFill>
              </a:rPr>
              <a:t>Ask techs before doing something that they didn’t request</a:t>
            </a:r>
          </a:p>
          <a:p>
            <a:pPr lvl="0" fontAlgn="base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6093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64F2C-1A8B-7625-28D8-F01512EDA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119A1-228E-6F05-01B1-A32979DB2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Published on Discourse</a:t>
            </a:r>
          </a:p>
          <a:p>
            <a:pPr lvl="1"/>
            <a:r>
              <a:rPr lang="en-GB" dirty="0"/>
              <a:t>Code of conduct</a:t>
            </a:r>
          </a:p>
          <a:p>
            <a:pPr lvl="1" fontAlgn="base"/>
            <a:r>
              <a:rPr lang="en-GB" dirty="0"/>
              <a:t>Alcohol, drugs and vaping not permitted in the space</a:t>
            </a:r>
          </a:p>
          <a:p>
            <a:pPr lvl="1" fontAlgn="base"/>
            <a:r>
              <a:rPr lang="en-GB" dirty="0"/>
              <a:t>Clean desk policy</a:t>
            </a:r>
          </a:p>
          <a:p>
            <a:pPr lvl="1" fontAlgn="base"/>
            <a:r>
              <a:rPr lang="en-GB" dirty="0"/>
              <a:t>Storage policy</a:t>
            </a:r>
          </a:p>
          <a:p>
            <a:pPr lvl="1" fontAlgn="base"/>
            <a:r>
              <a:rPr lang="en-GB" dirty="0"/>
              <a:t>Dog policy</a:t>
            </a:r>
          </a:p>
          <a:p>
            <a:pPr lvl="1" fontAlgn="base"/>
            <a:r>
              <a:rPr lang="en-GB" dirty="0"/>
              <a:t>Etc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69DED6-DF9F-BBAE-4EA4-EA644C615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2087" y="255710"/>
            <a:ext cx="1920406" cy="59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668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4B3AE-3186-802A-8782-C194E7BE9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32C7D-9A80-9B83-771B-9AB3BC8EB5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908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9463A-1E31-F183-0B76-5E232DABE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 steps after membership activation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74A73-46AB-0507-8FBE-2E3D2C158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GB" dirty="0"/>
              <a:t>Fetch and activate a fob</a:t>
            </a:r>
          </a:p>
          <a:p>
            <a:pPr lvl="0" fontAlgn="base"/>
            <a:r>
              <a:rPr lang="en-GB" dirty="0"/>
              <a:t>Introduction – start finding like-minded people</a:t>
            </a:r>
          </a:p>
          <a:p>
            <a:pPr lvl="0" fontAlgn="base"/>
            <a:r>
              <a:rPr lang="en-GB" dirty="0"/>
              <a:t>Read the “How To” docs – cover more detail than this orientation does</a:t>
            </a:r>
          </a:p>
          <a:p>
            <a:pPr lvl="0" fontAlgn="base"/>
            <a:r>
              <a:rPr lang="en-GB" dirty="0"/>
              <a:t>Explore the space and tools</a:t>
            </a:r>
          </a:p>
          <a:p>
            <a:pPr lvl="0" fontAlgn="base"/>
            <a:r>
              <a:rPr lang="en-GB" dirty="0"/>
              <a:t>Add yourself to induction waiting lists</a:t>
            </a:r>
          </a:p>
          <a:p>
            <a:endParaRPr lang="en-GB" dirty="0"/>
          </a:p>
        </p:txBody>
      </p:sp>
      <p:pic>
        <p:nvPicPr>
          <p:cNvPr id="4" name="Picture 3" descr="image">
            <a:extLst>
              <a:ext uri="{FF2B5EF4-FFF2-40B4-BE49-F238E27FC236}">
                <a16:creationId xmlns:a16="http://schemas.microsoft.com/office/drawing/2014/main" id="{AB06415F-853D-DF59-7BBB-5E3590E4E2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123" t="12555" r="23654" b="14425"/>
          <a:stretch>
            <a:fillRect/>
          </a:stretch>
        </p:blipFill>
        <p:spPr>
          <a:xfrm flipH="1">
            <a:off x="9312166" y="3523593"/>
            <a:ext cx="2152916" cy="230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18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45FC6-F676-4904-B586-51F570BBE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Discourse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DA1F1-C009-D133-523F-8E23850D72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643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829BF-A3D1-8DC2-5F03-C45D053B7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on Discourse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0B65A-E6D8-FB5F-791A-98D706F86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Discussions</a:t>
            </a:r>
          </a:p>
          <a:p>
            <a:r>
              <a:rPr lang="en-GB" dirty="0"/>
              <a:t>Private messaging between members</a:t>
            </a:r>
          </a:p>
          <a:p>
            <a:r>
              <a:rPr lang="en-GB" dirty="0"/>
              <a:t>Induction waiting lists and invitations</a:t>
            </a:r>
          </a:p>
          <a:p>
            <a:r>
              <a:rPr lang="en-GB" dirty="0"/>
              <a:t>Documents</a:t>
            </a:r>
          </a:p>
          <a:p>
            <a:r>
              <a:rPr lang="en-GB" dirty="0"/>
              <a:t>Calendar</a:t>
            </a:r>
          </a:p>
          <a:p>
            <a:r>
              <a:rPr lang="en-GB" dirty="0"/>
              <a:t>Tool bookings</a:t>
            </a:r>
          </a:p>
        </p:txBody>
      </p:sp>
    </p:spTree>
    <p:extLst>
      <p:ext uri="{BB962C8B-B14F-4D97-AF65-F5344CB8AC3E}">
        <p14:creationId xmlns:p14="http://schemas.microsoft.com/office/powerpoint/2010/main" val="1681212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194C4-49A8-BB22-FB95-4EF7FAFC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Accessing Discourse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02027-9E23-5C88-6D01-982BBB889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0485"/>
          </a:xfrm>
        </p:spPr>
        <p:txBody>
          <a:bodyPr>
            <a:normAutofit/>
          </a:bodyPr>
          <a:lstStyle/>
          <a:p>
            <a:pPr lvl="0" fontAlgn="base"/>
            <a:r>
              <a:rPr lang="en-GB" dirty="0"/>
              <a:t>A mix of public and member-only access</a:t>
            </a:r>
          </a:p>
          <a:p>
            <a:pPr lvl="1" fontAlgn="base"/>
            <a:endParaRPr lang="en-GB" dirty="0"/>
          </a:p>
          <a:p>
            <a:pPr lvl="0" fontAlgn="base"/>
            <a:r>
              <a:rPr lang="en-GB" dirty="0"/>
              <a:t>The website version provides the best browsing and editing experience</a:t>
            </a:r>
          </a:p>
          <a:p>
            <a:pPr lvl="1" fontAlgn="base"/>
            <a:endParaRPr lang="en-GB" dirty="0"/>
          </a:p>
          <a:p>
            <a:pPr lvl="0" fontAlgn="base"/>
            <a:r>
              <a:rPr lang="en-GB" dirty="0"/>
              <a:t>Mobile app</a:t>
            </a:r>
          </a:p>
          <a:p>
            <a:pPr lvl="1" fontAlgn="base"/>
            <a:r>
              <a:rPr lang="en-GB" dirty="0"/>
              <a:t>Editing is trickier - must repeatedly close the keyboard to navigate around the screen</a:t>
            </a:r>
          </a:p>
          <a:p>
            <a:pPr lvl="1" fontAlgn="base"/>
            <a:r>
              <a:rPr lang="en-GB" dirty="0"/>
              <a:t>Do not install from the app store – see slide notes for installation instructions</a:t>
            </a:r>
          </a:p>
          <a:p>
            <a:pPr lvl="1" fontAlgn="base"/>
            <a:r>
              <a:rPr lang="en-GB" dirty="0"/>
              <a:t>Default screen is not the most useful – see slide notes on how to change it</a:t>
            </a:r>
          </a:p>
        </p:txBody>
      </p:sp>
    </p:spTree>
    <p:extLst>
      <p:ext uri="{BB962C8B-B14F-4D97-AF65-F5344CB8AC3E}">
        <p14:creationId xmlns:p14="http://schemas.microsoft.com/office/powerpoint/2010/main" val="3280803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3637C-FA22-D65D-61A6-7BD392C6C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Posting on Discourse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8775E-E6AE-0E4D-43BA-48B4734E6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Go to Topics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New topic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Title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Choose category – note “Discussion (Private)” for posts that should not been seen by Google and non-member Discourse users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Type the post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Format using the editor buttons and/or Markup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21E931-3C12-28BB-0CB5-197EC48A1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428" y="235920"/>
            <a:ext cx="4394022" cy="240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623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7B2C0-D9D5-1566-9582-1040A3697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97816-977C-D5A0-C919-27509FB5B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Staying informed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86242-D8F8-6937-3F30-C7A499C54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0485"/>
          </a:xfrm>
        </p:spPr>
        <p:txBody>
          <a:bodyPr>
            <a:normAutofit/>
          </a:bodyPr>
          <a:lstStyle/>
          <a:p>
            <a:pPr lvl="0" fontAlgn="base"/>
            <a:r>
              <a:rPr lang="en-GB" dirty="0"/>
              <a:t>Email notifications</a:t>
            </a:r>
          </a:p>
          <a:p>
            <a:pPr lvl="1" fontAlgn="base"/>
            <a:r>
              <a:rPr lang="en-GB" dirty="0"/>
              <a:t>Digest</a:t>
            </a:r>
          </a:p>
          <a:p>
            <a:pPr lvl="1" fontAlgn="base"/>
            <a:r>
              <a:rPr lang="en-GB" dirty="0"/>
              <a:t>Responses to your posts – likes and replies</a:t>
            </a:r>
          </a:p>
          <a:p>
            <a:pPr lvl="1" fontAlgn="base"/>
            <a:r>
              <a:rPr lang="en-GB" dirty="0"/>
              <a:t>Topics you are following</a:t>
            </a:r>
          </a:p>
          <a:p>
            <a:pPr lvl="1" fontAlgn="base"/>
            <a:r>
              <a:rPr lang="en-GB" dirty="0"/>
              <a:t>Posts in which you are tagged</a:t>
            </a:r>
          </a:p>
          <a:p>
            <a:pPr lvl="1" fontAlgn="base"/>
            <a:r>
              <a:rPr lang="en-GB" dirty="0"/>
              <a:t>Personal messages</a:t>
            </a:r>
          </a:p>
          <a:p>
            <a:pPr lvl="1" fontAlgn="base"/>
            <a:r>
              <a:rPr lang="en-GB" dirty="0"/>
              <a:t>Context sometimes lost / difficult to understand</a:t>
            </a:r>
          </a:p>
          <a:p>
            <a:pPr lvl="1" fontAlgn="base"/>
            <a:endParaRPr lang="en-GB" dirty="0"/>
          </a:p>
          <a:p>
            <a:pPr fontAlgn="base"/>
            <a:r>
              <a:rPr lang="en-GB" dirty="0"/>
              <a:t>In-app notifications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BC53F6-DAAE-D74C-961D-0D181C75E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5980" y="365125"/>
            <a:ext cx="3696020" cy="576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24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53F7F-5747-0CD8-C183-67FDDDC90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5AC9D-17C7-3AAB-B1F8-805B93B7E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Managing notifications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8DBB7-BA13-0535-98BA-C70752A4D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0485"/>
          </a:xfrm>
        </p:spPr>
        <p:txBody>
          <a:bodyPr>
            <a:normAutofit/>
          </a:bodyPr>
          <a:lstStyle/>
          <a:p>
            <a:pPr marL="514350" indent="-514350" fontAlgn="base">
              <a:buFont typeface="+mj-lt"/>
              <a:buAutoNum type="arabicPeriod"/>
            </a:pPr>
            <a:r>
              <a:rPr lang="en-GB" dirty="0"/>
              <a:t>Profile icon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GB" dirty="0"/>
              <a:t>Profile button twice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en-GB" dirty="0"/>
              <a:t>Preferences</a:t>
            </a:r>
          </a:p>
          <a:p>
            <a:pPr lvl="1" fontAlgn="base"/>
            <a:r>
              <a:rPr lang="en-GB" dirty="0"/>
              <a:t>Emails</a:t>
            </a:r>
          </a:p>
          <a:p>
            <a:pPr lvl="1" fontAlgn="base"/>
            <a:r>
              <a:rPr lang="en-GB" dirty="0"/>
              <a:t>Notifications</a:t>
            </a:r>
          </a:p>
          <a:p>
            <a:pPr lvl="1" fontAlgn="base"/>
            <a:r>
              <a:rPr lang="en-GB" dirty="0"/>
              <a:t>Tracking</a:t>
            </a:r>
          </a:p>
          <a:p>
            <a:pPr marL="514350" indent="-514350" fontAlgn="base">
              <a:buFont typeface="+mj-lt"/>
              <a:buAutoNum type="arabicPeriod"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82DB60-EE37-2C1E-0B5B-95E0AFF88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9521" y="1825624"/>
            <a:ext cx="1386960" cy="89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76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3DEC6-7DD9-06DA-F47A-3F4B4C11E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Email replies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776EE-1812-E396-F024-BDBEF3E2F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can’t respond to an email notification by replying to the email</a:t>
            </a:r>
          </a:p>
          <a:p>
            <a:r>
              <a:rPr lang="en-GB" dirty="0"/>
              <a:t>Follow the link back to Discourse to reply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FDCD98-FAC6-6B26-5A74-0604660E3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15697"/>
            <a:ext cx="5235394" cy="17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04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5F570-5CE1-03EF-79B9-EEB466A21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Finding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95B88-B367-BF97-71F3-8049FBE8C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Groups include</a:t>
            </a:r>
          </a:p>
          <a:p>
            <a:pPr lvl="1"/>
            <a:r>
              <a:rPr lang="en-GB" dirty="0"/>
              <a:t>Tool users – e.g. @laserusers</a:t>
            </a:r>
          </a:p>
          <a:p>
            <a:pPr lvl="1"/>
            <a:r>
              <a:rPr lang="en-GB" dirty="0"/>
              <a:t>Techs – e.g. @lasertechs</a:t>
            </a:r>
          </a:p>
          <a:p>
            <a:pPr lvl="1"/>
            <a:r>
              <a:rPr lang="en-GB" dirty="0"/>
              <a:t>Interest groups – e.g. @video</a:t>
            </a:r>
          </a:p>
          <a:p>
            <a:pPr lvl="1"/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E8BAB3-5C56-0F76-9AF9-F6FDC5F143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0826"/>
          <a:stretch>
            <a:fillRect/>
          </a:stretch>
        </p:blipFill>
        <p:spPr>
          <a:xfrm>
            <a:off x="9409288" y="365125"/>
            <a:ext cx="2606266" cy="20875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04A357-6357-42FF-186E-06762E89E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133" y="3082818"/>
            <a:ext cx="5565421" cy="287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27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89354-FF6D-749A-E481-69D052B5B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Accessing the space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FCFF1E-0D67-812E-D962-61C8C0579D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1222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B1005-6581-17DA-4780-3FFA0E140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 to the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BE81D-0870-8CF4-4864-928D9B8E5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56131" cy="4351338"/>
          </a:xfrm>
        </p:spPr>
        <p:txBody>
          <a:bodyPr>
            <a:normAutofit/>
          </a:bodyPr>
          <a:lstStyle/>
          <a:p>
            <a:pPr fontAlgn="base"/>
            <a:r>
              <a:rPr lang="en-GB" dirty="0"/>
              <a:t>Shutter access holders open &amp; close the shutter</a:t>
            </a:r>
          </a:p>
          <a:p>
            <a:pPr fontAlgn="base"/>
            <a:r>
              <a:rPr lang="en-GB" dirty="0"/>
              <a:t>Other members can only open the door</a:t>
            </a:r>
          </a:p>
          <a:p>
            <a:pPr lvl="1" fontAlgn="base"/>
            <a:endParaRPr lang="en-GB" dirty="0"/>
          </a:p>
          <a:p>
            <a:pPr fontAlgn="base"/>
            <a:r>
              <a:rPr lang="en-GB" dirty="0"/>
              <a:t>The space is open a lot!</a:t>
            </a:r>
          </a:p>
          <a:p>
            <a:pPr lvl="1" fontAlgn="base"/>
            <a:endParaRPr lang="en-GB" dirty="0"/>
          </a:p>
          <a:p>
            <a:pPr lvl="0" fontAlgn="base"/>
            <a:r>
              <a:rPr lang="en-GB" dirty="0"/>
              <a:t>Shutter open indicated by the </a:t>
            </a:r>
            <a:br>
              <a:rPr lang="en-GB" dirty="0"/>
            </a:br>
            <a:r>
              <a:rPr lang="en-GB" dirty="0"/>
              <a:t>calendar icon colour</a:t>
            </a:r>
          </a:p>
          <a:p>
            <a:pPr lvl="1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CF2E12-FA26-1E9C-CF41-8E5034E98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E47F-51B2-4EB5-D44A-06B5647C0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488" y="4403687"/>
            <a:ext cx="1425063" cy="14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16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02207-33F5-DB65-67EE-731086BBC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6C2D9-0C36-3C8C-5B6F-43A0F91A2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 to the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709F8-C996-46E5-A07E-FDDF9E784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0485"/>
          </a:xfrm>
        </p:spPr>
        <p:txBody>
          <a:bodyPr>
            <a:normAutofit/>
          </a:bodyPr>
          <a:lstStyle/>
          <a:p>
            <a:r>
              <a:rPr lang="en-GB" dirty="0"/>
              <a:t>Closed for cleaning</a:t>
            </a:r>
          </a:p>
          <a:p>
            <a:pPr lvl="1"/>
            <a:r>
              <a:rPr lang="en-GB" dirty="0"/>
              <a:t>Arch 1 - Sundays 06:30 to 11:00</a:t>
            </a:r>
          </a:p>
          <a:p>
            <a:pPr lvl="1"/>
            <a:r>
              <a:rPr lang="en-GB" dirty="0"/>
              <a:t>Arch 2 - Mondays 07:00 to 10:00am</a:t>
            </a:r>
          </a:p>
          <a:p>
            <a:pPr lvl="1"/>
            <a:endParaRPr lang="en-GB" dirty="0"/>
          </a:p>
          <a:p>
            <a:pPr lvl="0" fontAlgn="base"/>
            <a:r>
              <a:rPr lang="en-GB" dirty="0"/>
              <a:t>Parking permits</a:t>
            </a:r>
          </a:p>
          <a:p>
            <a:pPr lvl="1" fontAlgn="base"/>
            <a:r>
              <a:rPr lang="en-GB" dirty="0"/>
              <a:t>2 permits</a:t>
            </a:r>
          </a:p>
          <a:p>
            <a:pPr lvl="1" fontAlgn="base"/>
            <a:r>
              <a:rPr lang="en-GB" dirty="0"/>
              <a:t>Bookable</a:t>
            </a:r>
          </a:p>
          <a:p>
            <a:pPr lvl="1" fontAlgn="base"/>
            <a:r>
              <a:rPr lang="en-GB" dirty="0"/>
              <a:t>Currently suspended due to arch refurbishment</a:t>
            </a:r>
          </a:p>
          <a:p>
            <a:pPr lvl="1" fontAlgn="base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7118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73F18-201D-E054-D22B-AF0911B3A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0C960-928F-214C-5009-2F2CDB47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 to the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2AC6C-754B-10AA-2596-D66CABDCB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3851"/>
          </a:xfrm>
        </p:spPr>
        <p:txBody>
          <a:bodyPr>
            <a:normAutofit/>
          </a:bodyPr>
          <a:lstStyle/>
          <a:p>
            <a:pPr fontAlgn="base"/>
            <a:r>
              <a:rPr lang="en-GB" dirty="0"/>
              <a:t>Bringing guests</a:t>
            </a:r>
          </a:p>
          <a:p>
            <a:pPr lvl="1" fontAlgn="base"/>
            <a:r>
              <a:rPr lang="en-GB" dirty="0"/>
              <a:t>Welcome</a:t>
            </a:r>
          </a:p>
          <a:p>
            <a:pPr lvl="1" fontAlgn="base"/>
            <a:r>
              <a:rPr lang="en-GB" dirty="0"/>
              <a:t>Subject to the rules</a:t>
            </a:r>
          </a:p>
          <a:p>
            <a:pPr lvl="1" fontAlgn="base"/>
            <a:r>
              <a:rPr lang="en-GB" dirty="0"/>
              <a:t>Can’t use the tools</a:t>
            </a:r>
          </a:p>
          <a:p>
            <a:pPr lvl="1" fontAlgn="base"/>
            <a:endParaRPr lang="en-GB" dirty="0"/>
          </a:p>
          <a:p>
            <a:pPr fontAlgn="base"/>
            <a:r>
              <a:rPr lang="en-GB" dirty="0"/>
              <a:t>Children</a:t>
            </a:r>
          </a:p>
          <a:p>
            <a:pPr lvl="1" fontAlgn="base"/>
            <a:r>
              <a:rPr lang="en-GB" dirty="0"/>
              <a:t>Welcome</a:t>
            </a:r>
          </a:p>
          <a:p>
            <a:pPr lvl="1" fontAlgn="base"/>
            <a:r>
              <a:rPr lang="en-GB" dirty="0"/>
              <a:t>Accompanied at all times</a:t>
            </a:r>
          </a:p>
          <a:p>
            <a:pPr lvl="1" fontAlgn="base"/>
            <a:r>
              <a:rPr lang="en-GB" dirty="0"/>
              <a:t>Membership from 18 years</a:t>
            </a:r>
          </a:p>
          <a:p>
            <a:pPr lvl="1" fontAlgn="base"/>
            <a:r>
              <a:rPr lang="en-GB" dirty="0"/>
              <a:t>Can’t use the tools</a:t>
            </a:r>
          </a:p>
          <a:p>
            <a:pPr lvl="1" fontAlgn="base"/>
            <a:endParaRPr lang="en-GB" dirty="0"/>
          </a:p>
          <a:p>
            <a:pPr lvl="1" fontAlgn="base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2804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8F6E5-6C0B-A97C-7BC2-212DD305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When there are no booking entries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1D9F3-37BF-5AF5-44C4-C5F7F7DA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Chances are that the space is open</a:t>
            </a:r>
          </a:p>
          <a:p>
            <a:r>
              <a:rPr lang="en-GB" dirty="0"/>
              <a:t>The tool may be available, but you won’t be able to book it</a:t>
            </a:r>
          </a:p>
          <a:p>
            <a:r>
              <a:rPr lang="en-GB" dirty="0"/>
              <a:t>When you get there, see if anyone who has shutter access is willing to make a space booking entry</a:t>
            </a:r>
          </a:p>
          <a:p>
            <a:r>
              <a:rPr lang="en-GB" dirty="0"/>
              <a:t>Once they have, you can edit it and book the tool to secure your ongoing </a:t>
            </a:r>
            <a:r>
              <a:rPr lang="en-GB" dirty="0" err="1"/>
              <a:t>usea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0354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80119-C69C-0643-93C1-1CBBA32C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shutter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714BC-F6FA-783F-8A98-D5821C815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Allows for access at any time</a:t>
            </a:r>
          </a:p>
          <a:p>
            <a:r>
              <a:rPr lang="en-GB" dirty="0"/>
              <a:t>Comes with significant responsibilities</a:t>
            </a:r>
          </a:p>
          <a:p>
            <a:r>
              <a:rPr lang="en-GB" dirty="0"/>
              <a:t>See the link in the slide notes for full details</a:t>
            </a:r>
          </a:p>
        </p:txBody>
      </p:sp>
    </p:spTree>
    <p:extLst>
      <p:ext uri="{BB962C8B-B14F-4D97-AF65-F5344CB8AC3E}">
        <p14:creationId xmlns:p14="http://schemas.microsoft.com/office/powerpoint/2010/main" val="2673030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6FCF1-7A4B-F085-911C-56F7CDAAE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Safety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E66EE5-ED54-71F7-B771-BFE5D8C06B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44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26DE7-FBA8-554B-ECE2-72A8EB444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A3936-DEC3-2E1C-A020-AA2F252B8A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en-GB" dirty="0"/>
              <a:t>Practices</a:t>
            </a:r>
          </a:p>
          <a:p>
            <a:pPr lvl="1" fontAlgn="base"/>
            <a:r>
              <a:rPr lang="en-GB" dirty="0"/>
              <a:t>Inductions required</a:t>
            </a:r>
          </a:p>
          <a:p>
            <a:pPr lvl="1" fontAlgn="base"/>
            <a:r>
              <a:rPr lang="en-GB" dirty="0"/>
              <a:t>Permitted uses and materials - see the Tools pages</a:t>
            </a:r>
          </a:p>
          <a:p>
            <a:pPr lvl="1" fontAlgn="base"/>
            <a:r>
              <a:rPr lang="en-GB" dirty="0"/>
              <a:t>Lone working rule</a:t>
            </a:r>
          </a:p>
          <a:p>
            <a:pPr lvl="1" fontAlgn="base"/>
            <a:endParaRPr lang="en-GB" dirty="0"/>
          </a:p>
          <a:p>
            <a:pPr lvl="0" fontAlgn="base"/>
            <a:r>
              <a:rPr lang="en-GB" dirty="0"/>
              <a:t>Safety equipment</a:t>
            </a:r>
          </a:p>
          <a:p>
            <a:pPr lvl="1" fontAlgn="base"/>
            <a:r>
              <a:rPr lang="en-GB" dirty="0"/>
              <a:t>Specified on the Tools page</a:t>
            </a:r>
          </a:p>
          <a:p>
            <a:pPr lvl="1" fontAlgn="base"/>
            <a:r>
              <a:rPr lang="en-GB" dirty="0"/>
              <a:t>Bring your own</a:t>
            </a:r>
          </a:p>
          <a:p>
            <a:pPr lvl="1" fontAlgn="base"/>
            <a:r>
              <a:rPr lang="en-GB" dirty="0"/>
              <a:t>Some provided - </a:t>
            </a:r>
            <a:r>
              <a:rPr lang="en-GB" dirty="0" err="1"/>
              <a:t>e.g</a:t>
            </a:r>
            <a:r>
              <a:rPr lang="en-GB" dirty="0"/>
              <a:t> safety goggles, hearing protection</a:t>
            </a:r>
          </a:p>
          <a:p>
            <a:pPr lvl="1" fontAlgn="base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81503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831DA-96B4-FE56-35BF-EBCC57029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20D35-8F23-EFF6-085F-30F238DA9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Any chemicals need to have a COSHH assessment filled out and approved by a relevant area tech</a:t>
            </a:r>
          </a:p>
          <a:p>
            <a:pPr lvl="0"/>
            <a:r>
              <a:rPr lang="en-GB" dirty="0"/>
              <a:t>No compressed, flammable gases</a:t>
            </a:r>
          </a:p>
          <a:p>
            <a:pPr lvl="0"/>
            <a:r>
              <a:rPr lang="en-GB" dirty="0"/>
              <a:t>No working on (making or modifying) Lithium cell battery packs</a:t>
            </a:r>
          </a:p>
        </p:txBody>
      </p:sp>
    </p:spTree>
    <p:extLst>
      <p:ext uri="{BB962C8B-B14F-4D97-AF65-F5344CB8AC3E}">
        <p14:creationId xmlns:p14="http://schemas.microsoft.com/office/powerpoint/2010/main" val="2752660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9B8E0-638F-0E90-4DF2-5AAF64212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2F5E1-A194-F319-327E-38F68A268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 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51753-A338-A009-2870-B30357D0D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GB" dirty="0"/>
              <a:t>Clean room</a:t>
            </a:r>
          </a:p>
          <a:p>
            <a:pPr lvl="1" fontAlgn="base"/>
            <a:r>
              <a:rPr lang="en-GB" dirty="0"/>
              <a:t>First Aid kit</a:t>
            </a:r>
          </a:p>
          <a:p>
            <a:pPr lvl="1" fontAlgn="base"/>
            <a:r>
              <a:rPr lang="en-GB" dirty="0"/>
              <a:t>Eye wash kit</a:t>
            </a:r>
          </a:p>
          <a:p>
            <a:pPr lvl="1" fontAlgn="base"/>
            <a:r>
              <a:rPr lang="en-GB" dirty="0"/>
              <a:t>Defibrillator</a:t>
            </a:r>
          </a:p>
          <a:p>
            <a:pPr lvl="1" fontAlgn="base"/>
            <a:endParaRPr lang="en-GB" dirty="0"/>
          </a:p>
          <a:p>
            <a:pPr fontAlgn="base"/>
            <a:r>
              <a:rPr lang="en-GB" dirty="0"/>
              <a:t>Metal area</a:t>
            </a:r>
          </a:p>
          <a:p>
            <a:pPr lvl="1" fontAlgn="base"/>
            <a:r>
              <a:rPr lang="en-GB" dirty="0"/>
              <a:t>First Aid kit</a:t>
            </a:r>
          </a:p>
          <a:p>
            <a:pPr lvl="1" fontAlgn="base"/>
            <a:r>
              <a:rPr lang="en-GB" dirty="0"/>
              <a:t>Trauma kit</a:t>
            </a:r>
          </a:p>
          <a:p>
            <a:pPr lvl="1" fontAlgn="base"/>
            <a:endParaRPr lang="en-GB" dirty="0"/>
          </a:p>
          <a:p>
            <a:pPr fontAlgn="base"/>
            <a:r>
              <a:rPr lang="en-GB" dirty="0"/>
              <a:t>Fire extinguishers all over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82012E-67D4-6D18-2884-AD5BE9918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0089" y="221446"/>
            <a:ext cx="5093058" cy="26150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7D009D-E330-FFB5-00EA-B7E9441D4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089" y="2980193"/>
            <a:ext cx="5093058" cy="325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4146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4C31E-AD3A-8742-7743-2E7F1FEBB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7640C-3C7F-9A31-4EDD-37A971A97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1767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B0889-73B5-E473-82D5-EA7DA81D9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Tools Pages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4BF19-D9AA-C651-3495-A9E7DA18F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4872"/>
          </a:xfrm>
        </p:spPr>
        <p:txBody>
          <a:bodyPr/>
          <a:lstStyle/>
          <a:p>
            <a:pPr lvl="0" fontAlgn="base"/>
            <a:r>
              <a:rPr lang="en-GB" dirty="0"/>
              <a:t>List of tools on Discourse</a:t>
            </a:r>
          </a:p>
          <a:p>
            <a:pPr lvl="1" fontAlgn="base"/>
            <a:endParaRPr lang="en-GB" dirty="0"/>
          </a:p>
          <a:p>
            <a:pPr lvl="0" fontAlgn="base"/>
            <a:r>
              <a:rPr lang="en-GB" dirty="0"/>
              <a:t>Tools pages cover:</a:t>
            </a:r>
          </a:p>
          <a:p>
            <a:pPr lvl="1" fontAlgn="base"/>
            <a:r>
              <a:rPr lang="en-GB" dirty="0"/>
              <a:t>Manuals</a:t>
            </a:r>
          </a:p>
          <a:p>
            <a:pPr lvl="1" fontAlgn="base"/>
            <a:r>
              <a:rPr lang="en-GB" dirty="0"/>
              <a:t>Modifications</a:t>
            </a:r>
          </a:p>
          <a:p>
            <a:pPr lvl="1" fontAlgn="base"/>
            <a:r>
              <a:rPr lang="en-GB" dirty="0"/>
              <a:t>Risk assessment and safe use</a:t>
            </a:r>
          </a:p>
          <a:p>
            <a:pPr lvl="1" fontAlgn="base"/>
            <a:r>
              <a:rPr lang="en-GB" dirty="0"/>
              <a:t>Permitted uses and materials</a:t>
            </a:r>
          </a:p>
          <a:p>
            <a:pPr lvl="1" fontAlgn="base"/>
            <a:endParaRPr lang="en-GB" dirty="0"/>
          </a:p>
          <a:p>
            <a:pPr lvl="0" fontAlgn="base"/>
            <a:r>
              <a:rPr lang="en-GB" dirty="0"/>
              <a:t>Tool Control</a:t>
            </a:r>
          </a:p>
          <a:p>
            <a:pPr lvl="1" fontAlgn="base"/>
            <a:r>
              <a:rPr lang="en-GB" dirty="0"/>
              <a:t>Inducted users tap with fob to activate a tool</a:t>
            </a:r>
          </a:p>
          <a:p>
            <a:endParaRPr lang="en-GB" dirty="0"/>
          </a:p>
        </p:txBody>
      </p:sp>
      <p:pic>
        <p:nvPicPr>
          <p:cNvPr id="4" name="Picture 3" descr="image">
            <a:extLst>
              <a:ext uri="{FF2B5EF4-FFF2-40B4-BE49-F238E27FC236}">
                <a16:creationId xmlns:a16="http://schemas.microsoft.com/office/drawing/2014/main" id="{49174B5F-FB59-5F67-8C14-C5D2811EFA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24" b="8857"/>
          <a:stretch>
            <a:fillRect/>
          </a:stretch>
        </p:blipFill>
        <p:spPr>
          <a:xfrm>
            <a:off x="8597461" y="1464387"/>
            <a:ext cx="3454291" cy="469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79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3D123-13D0-7491-31A4-525977E76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06D70-F910-7188-C3D5-74A8263CB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lvl="0" fontAlgn="base"/>
            <a:r>
              <a:rPr lang="en-GB" dirty="0"/>
              <a:t>Types of inductions</a:t>
            </a:r>
          </a:p>
          <a:p>
            <a:pPr lvl="1" fontAlgn="base"/>
            <a:r>
              <a:rPr lang="en-GB" dirty="0"/>
              <a:t>Testing only vs teach and test</a:t>
            </a:r>
          </a:p>
          <a:p>
            <a:pPr lvl="1" fontAlgn="base"/>
            <a:r>
              <a:rPr lang="en-GB" dirty="0"/>
              <a:t>Scheduled vs on-demand</a:t>
            </a:r>
          </a:p>
          <a:p>
            <a:pPr lvl="1" fontAlgn="base"/>
            <a:endParaRPr lang="en-GB" dirty="0"/>
          </a:p>
          <a:p>
            <a:pPr lvl="0" fontAlgn="base"/>
            <a:r>
              <a:rPr lang="en-GB" dirty="0"/>
              <a:t>Waiting lists</a:t>
            </a:r>
          </a:p>
          <a:p>
            <a:pPr lvl="1" fontAlgn="base"/>
            <a:endParaRPr lang="en-GB" dirty="0"/>
          </a:p>
          <a:p>
            <a:pPr lvl="0" fontAlgn="base"/>
            <a:r>
              <a:rPr lang="en-GB" dirty="0"/>
              <a:t>Invitations</a:t>
            </a:r>
          </a:p>
          <a:p>
            <a:pPr lvl="1" fontAlgn="base"/>
            <a:r>
              <a:rPr lang="en-GB" dirty="0"/>
              <a:t>3-strike rule</a:t>
            </a:r>
          </a:p>
          <a:p>
            <a:pPr lvl="1" fontAlgn="base"/>
            <a:endParaRPr lang="en-GB" dirty="0"/>
          </a:p>
          <a:p>
            <a:pPr lvl="0" fontAlgn="base"/>
            <a:r>
              <a:rPr lang="en-GB" dirty="0"/>
              <a:t>Donations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58D197-7C41-C914-FE94-DB69313BB8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9391"/>
          <a:stretch>
            <a:fillRect/>
          </a:stretch>
        </p:blipFill>
        <p:spPr>
          <a:xfrm>
            <a:off x="5821233" y="494636"/>
            <a:ext cx="6244643" cy="62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549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3A03-7E0B-0815-0C88-878FB4B26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Adding yourself to an induction waiting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8B652-F0F4-456E-9DC4-691ABF95E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Go to the waiting list page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Do NOT post a new message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Scroll to the bottom of the first post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Press the Edit button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Add your Discourse name to the list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r>
              <a:rPr lang="en-GB" dirty="0"/>
              <a:t>When saved, make sure your name</a:t>
            </a:r>
            <a:br>
              <a:rPr lang="en-GB" dirty="0"/>
            </a:br>
            <a:r>
              <a:rPr lang="en-GB" dirty="0"/>
              <a:t>is valid (appears in a grey box)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A99F95-CEA3-8C6C-C617-B487E547C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8866" y="1724000"/>
            <a:ext cx="5152015" cy="445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480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FBF1D-FC00-311C-0F93-2B1B0AA58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F01BE-9560-8434-182A-A8C2104CAF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GB" dirty="0"/>
              <a:t>Materials in the space - laser, 3D printing, new clay</a:t>
            </a:r>
          </a:p>
          <a:p>
            <a:pPr lvl="0" fontAlgn="base"/>
            <a:r>
              <a:rPr lang="en-GB" dirty="0"/>
              <a:t>Paying for materials – login to main site required</a:t>
            </a:r>
          </a:p>
          <a:p>
            <a:pPr lvl="0" fontAlgn="base"/>
            <a:r>
              <a:rPr lang="en-GB" dirty="0"/>
              <a:t>Scrap materials - textiles, laser, recycled clay, wood</a:t>
            </a:r>
          </a:p>
          <a:p>
            <a:pPr lvl="0" fontAlgn="base"/>
            <a:r>
              <a:rPr lang="en-GB" dirty="0"/>
              <a:t>Supplier list</a:t>
            </a:r>
          </a:p>
          <a:p>
            <a:pPr lvl="0" fontAlgn="base"/>
            <a:endParaRPr lang="en-GB" dirty="0"/>
          </a:p>
          <a:p>
            <a:pPr lvl="0" fontAlgn="base"/>
            <a:r>
              <a:rPr lang="en-GB" dirty="0"/>
              <a:t>Deliveries to the space</a:t>
            </a:r>
          </a:p>
          <a:p>
            <a:pPr lvl="1" fontAlgn="base"/>
            <a:r>
              <a:rPr lang="en-GB" dirty="0"/>
              <a:t>Timing and access</a:t>
            </a:r>
          </a:p>
          <a:p>
            <a:pPr lvl="1" fontAlgn="base"/>
            <a:r>
              <a:rPr lang="en-GB" dirty="0"/>
              <a:t>Moving out of clean room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37583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2F6DF-18B1-D0C7-BB0F-693803106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Booking a tool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888DF-762B-0D9A-3981-04CF50E0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7526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If you don’t have shutter access</a:t>
            </a:r>
          </a:p>
          <a:p>
            <a:pPr lvl="1"/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Find a suitable booking entry on the calendar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Click on the title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Click on the time in the popup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Press the edit button at the bottom of the post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Add your discourse name and times next to the tool</a:t>
            </a:r>
          </a:p>
          <a:p>
            <a:pPr lvl="1"/>
            <a:endParaRPr lang="en-GB" dirty="0"/>
          </a:p>
          <a:p>
            <a:pPr lvl="1"/>
            <a:r>
              <a:rPr lang="en-GB" dirty="0">
                <a:solidFill>
                  <a:srgbClr val="FF0000"/>
                </a:solidFill>
              </a:rPr>
              <a:t>If the space booking is for 11:00 – 14:00, do not book a tool from 11:00 to 15:00!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EA6733-68F7-280C-C094-3CD18AEEA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8234" y="157107"/>
            <a:ext cx="3520745" cy="355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491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FE9C8-8DD6-C893-014A-27E157F29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Tool restrictions and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58E6C-2D41-6522-89AD-12BF5B84F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Some tools are very sensitive or easily broken</a:t>
            </a:r>
          </a:p>
          <a:p>
            <a:r>
              <a:rPr lang="en-GB" dirty="0"/>
              <a:t>Tools should be used in the space to which they are assigned</a:t>
            </a:r>
          </a:p>
          <a:p>
            <a:r>
              <a:rPr lang="en-GB" dirty="0"/>
              <a:t>Tools may not be borrowed or removed from the space</a:t>
            </a:r>
          </a:p>
          <a:p>
            <a:r>
              <a:rPr lang="en-GB" dirty="0"/>
              <a:t>No personal power tools allowed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11983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39FF8-54B8-0CD7-4026-E8977B575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help &amp; support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E6F34-F193-DB1E-F483-04576F82B0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2494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79DFB-CF76-6EB8-D4E3-64A2A7BB6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help &amp;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CC365-4966-C61E-071E-BD60CC639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GB" dirty="0"/>
              <a:t>Be specific about the problem and the help you need — you’re asking for help, not handing over the project.</a:t>
            </a:r>
          </a:p>
          <a:p>
            <a:pPr lvl="0" fontAlgn="base"/>
            <a:r>
              <a:rPr lang="en-GB" dirty="0"/>
              <a:t>Contact techs – post, or private message</a:t>
            </a:r>
          </a:p>
          <a:p>
            <a:pPr lvl="0" fontAlgn="base"/>
            <a:r>
              <a:rPr lang="en-GB" dirty="0"/>
              <a:t>Ask for a </a:t>
            </a:r>
            <a:r>
              <a:rPr lang="en-GB" dirty="0" err="1"/>
              <a:t>Makerbuddy</a:t>
            </a:r>
            <a:endParaRPr lang="en-GB" dirty="0"/>
          </a:p>
          <a:p>
            <a:pPr lvl="0" fontAlgn="base"/>
            <a:r>
              <a:rPr lang="en-GB" dirty="0"/>
              <a:t>Join a course</a:t>
            </a:r>
          </a:p>
          <a:p>
            <a:pPr lvl="0" fontAlgn="base"/>
            <a:r>
              <a:rPr lang="en-GB" dirty="0"/>
              <a:t>Post in projects category – what you’ve done or need help with</a:t>
            </a:r>
          </a:p>
          <a:p>
            <a:pPr lvl="0" fontAlgn="base"/>
            <a:r>
              <a:rPr lang="en-GB" dirty="0"/>
              <a:t>Attend a meetup - electronics, bike, metal</a:t>
            </a:r>
          </a:p>
          <a:p>
            <a:pPr lvl="0" fontAlgn="base"/>
            <a:r>
              <a:rPr lang="en-GB" dirty="0"/>
              <a:t>Tell the techs if you break something!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5114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</TotalTime>
  <Words>1388</Words>
  <Application>Microsoft Office PowerPoint</Application>
  <PresentationFormat>Widescreen</PresentationFormat>
  <Paragraphs>298</Paragraphs>
  <Slides>38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Aptos</vt:lpstr>
      <vt:lpstr>Arial</vt:lpstr>
      <vt:lpstr>Calibri</vt:lpstr>
      <vt:lpstr>Dosis</vt:lpstr>
      <vt:lpstr>Office Theme</vt:lpstr>
      <vt:lpstr>New Member Orientation</vt:lpstr>
      <vt:lpstr>Introduction</vt:lpstr>
      <vt:lpstr>Understanding SLMS</vt:lpstr>
      <vt:lpstr>Member-run organisation</vt:lpstr>
      <vt:lpstr>Member-run organisation</vt:lpstr>
      <vt:lpstr>Governance</vt:lpstr>
      <vt:lpstr>Participation</vt:lpstr>
      <vt:lpstr>Volunteering</vt:lpstr>
      <vt:lpstr>Rules</vt:lpstr>
      <vt:lpstr>First steps</vt:lpstr>
      <vt:lpstr>First steps after membership activation</vt:lpstr>
      <vt:lpstr>Discourse</vt:lpstr>
      <vt:lpstr>What’s on Discourse</vt:lpstr>
      <vt:lpstr>Accessing Discourse</vt:lpstr>
      <vt:lpstr>Posting on Discourse</vt:lpstr>
      <vt:lpstr>Staying informed</vt:lpstr>
      <vt:lpstr>Managing notifications</vt:lpstr>
      <vt:lpstr>Email replies</vt:lpstr>
      <vt:lpstr>Finding groups</vt:lpstr>
      <vt:lpstr>Accessing the space</vt:lpstr>
      <vt:lpstr>Access to the space</vt:lpstr>
      <vt:lpstr>Access to the space</vt:lpstr>
      <vt:lpstr>Access to the space</vt:lpstr>
      <vt:lpstr>When there are no booking entries</vt:lpstr>
      <vt:lpstr>Getting shutter access</vt:lpstr>
      <vt:lpstr>Safety</vt:lpstr>
      <vt:lpstr>Safety</vt:lpstr>
      <vt:lpstr>Safety</vt:lpstr>
      <vt:lpstr>First aid</vt:lpstr>
      <vt:lpstr>The tools</vt:lpstr>
      <vt:lpstr>Tools Pages</vt:lpstr>
      <vt:lpstr>Inductions</vt:lpstr>
      <vt:lpstr>Adding yourself to an induction waiting list</vt:lpstr>
      <vt:lpstr>Materials</vt:lpstr>
      <vt:lpstr>Booking a tool</vt:lpstr>
      <vt:lpstr>Tool restrictions and conditions</vt:lpstr>
      <vt:lpstr>Getting help &amp; support</vt:lpstr>
      <vt:lpstr>Getting help &amp;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Brendon Hatcher</dc:creator>
  <cp:lastModifiedBy>Brendon Hatcher</cp:lastModifiedBy>
  <cp:revision>825</cp:revision>
  <cp:lastPrinted>2025-06-20T11:27:37Z</cp:lastPrinted>
  <dcterms:created xsi:type="dcterms:W3CDTF">2025-04-14T09:17:52Z</dcterms:created>
  <dcterms:modified xsi:type="dcterms:W3CDTF">2026-10-06T19:26:46Z</dcterms:modified>
</cp:coreProperties>
</file>